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59" r:id="rId1"/>
  </p:sldMasterIdLst>
  <p:notesMasterIdLst>
    <p:notesMasterId r:id="rId17"/>
  </p:notesMasterIdLst>
  <p:sldIdLst>
    <p:sldId id="256" r:id="rId2"/>
    <p:sldId id="450" r:id="rId3"/>
    <p:sldId id="451" r:id="rId4"/>
    <p:sldId id="447" r:id="rId5"/>
    <p:sldId id="452" r:id="rId6"/>
    <p:sldId id="427" r:id="rId7"/>
    <p:sldId id="453" r:id="rId8"/>
    <p:sldId id="454" r:id="rId9"/>
    <p:sldId id="446" r:id="rId10"/>
    <p:sldId id="409" r:id="rId11"/>
    <p:sldId id="448" r:id="rId12"/>
    <p:sldId id="411" r:id="rId13"/>
    <p:sldId id="455" r:id="rId14"/>
    <p:sldId id="456" r:id="rId15"/>
    <p:sldId id="39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FF00"/>
    <a:srgbClr val="FF7C80"/>
    <a:srgbClr val="FF00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245" autoAdjust="0"/>
    <p:restoredTop sz="94658" autoAdjust="0"/>
  </p:normalViewPr>
  <p:slideViewPr>
    <p:cSldViewPr snapToObjects="1">
      <p:cViewPr>
        <p:scale>
          <a:sx n="70" d="100"/>
          <a:sy n="70" d="100"/>
        </p:scale>
        <p:origin x="-1288" y="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0A0AE-E56D-4D46-87B4-09F489AC8C99}" type="datetimeFigureOut">
              <a:rPr lang="ru-RU" smtClean="0"/>
              <a:pPr/>
              <a:t>03.03.2016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AC930-58CB-4C1B-BC8D-05835255C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40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7EBDB-A5E0-4641-9191-225E706E3D31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7EBDB-A5E0-4641-9191-225E706E3D31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7EBDB-A5E0-4641-9191-225E706E3D31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7EBDB-A5E0-4641-9191-225E706E3D31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42D9-2454-4991-AFC4-967B2DA27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36E98-3364-4458-A7FB-6FA8F60C6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75BB6-93A5-40E0-99C5-25623DC84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F99D-8278-4270-8DEB-002556898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AECF4-127C-4500-A4D2-B3851F80D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7961-3BB9-4B3A-B355-ADEAA47FB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838B0-C712-4B16-8E88-6B03BAA7A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6FD2-ECE7-4638-9228-2DC8F1F22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0150-E843-45CF-A06B-B0C05B4B7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7E4FA-51DA-429F-A86D-D477DB809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4FA2-E40D-4C25-8DEA-28A1A4D5C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CC8A1-D258-4F5C-9A18-ED25AB654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27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4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94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A357412-7A06-4E81-9ED8-8530CA9DC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4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ath-2.naro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933217" y="5429250"/>
            <a:ext cx="43576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FF00"/>
                </a:solidFill>
              </a:rPr>
              <a:t>03.03.2016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588" y="1654929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Развитие законодательства для поддержки частного космического бизнеса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60040" y="548680"/>
            <a:ext cx="8388424" cy="86409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Для устранения негатива</a:t>
            </a: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можно предложить следующее определение:</a:t>
            </a:r>
            <a:endParaRPr lang="ru-RU" sz="2400" b="1" kern="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0040" y="1571612"/>
            <a:ext cx="8388424" cy="488172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Статья 2. Понятие космической деятельности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1. Под космической деятельностью понимается проведение работ, направленных на исследование и использование космического пространства, включая Луну и другие небесные тела.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2. Космическая деятельность включает в себя работы, проводимые в космическом пространстве, включая Луну и другие небесные тела, опытно-конструкторские работы по созданию космических аппаратов и средств их доставки в космическое пространство, изготовление и эксплуатацию данных технических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571612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 вопросу законодательного описания понятия "космическая деятельность" тесно примыкает старинная проблема делимитации космического пространства – о фиксировании границы между воздушным и космическим пространством. Проблема активно обсуждалась в период развития воздушно-космических систем </a:t>
            </a:r>
            <a:r>
              <a:rPr lang="ru-RU" dirty="0" err="1" smtClean="0"/>
              <a:t>Шаттл</a:t>
            </a:r>
            <a:r>
              <a:rPr lang="ru-RU" dirty="0" smtClean="0"/>
              <a:t> и Буран, но тогда решена не была.</a:t>
            </a:r>
          </a:p>
          <a:p>
            <a:endParaRPr lang="ru-RU" dirty="0" smtClean="0"/>
          </a:p>
          <a:p>
            <a:r>
              <a:rPr lang="ru-RU" dirty="0" smtClean="0"/>
              <a:t>Считается, что она может быть решена только в международном праве, однако, если ее решение зафиксировать в российском праве (в Законе о космической деятельности, например), принятое решение будет иметь определенное преимущество перед иными предложениями.</a:t>
            </a:r>
          </a:p>
          <a:p>
            <a:endParaRPr lang="ru-RU" dirty="0" smtClean="0"/>
          </a:p>
          <a:p>
            <a:r>
              <a:rPr lang="ru-RU" dirty="0" smtClean="0"/>
              <a:t>Сегодня проблема делимитации, прежде всего, представляет интерес в связи с лицензированием космической деятельности и развитием частного космического бизнеса.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854714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V. </a:t>
            </a:r>
            <a:r>
              <a:rPr lang="ru-RU" sz="2000" b="1" dirty="0" smtClean="0">
                <a:solidFill>
                  <a:schemeClr val="bg2"/>
                </a:solidFill>
              </a:rPr>
              <a:t>Проблема делимитации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8914" y="1428737"/>
            <a:ext cx="8388424" cy="500066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В настоящее время рассматриваются следующие законопроекты: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на рассмотрении в ГД: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Законопроект № 973592-6. О внесении изменений в статью 9 Закона Российской Федерации "О космической деятельности" (Внесен в ГД 14.01.2016).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2060"/>
                </a:solidFill>
              </a:rPr>
              <a:t>Законопроект № 559495-6. О внесении изменений в Закон Российской Федерации "О космической деятельности" (о создании федерального фонда данных дистанционного зондирования Земли из космоса и порядке его функционирования) (Внесен в ГД 02.07.2014, 1-е чтение 12.11.2014). </a:t>
            </a: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на рассмотрении в Правительстве: </a:t>
            </a:r>
          </a:p>
          <a:p>
            <a:pPr marL="342900" indent="-342900"/>
            <a:r>
              <a:rPr lang="ru-RU" sz="1600" dirty="0" smtClean="0">
                <a:solidFill>
                  <a:srgbClr val="002060"/>
                </a:solidFill>
              </a:rPr>
              <a:t>Законопроект "О развитии деятельности по дистанционному зондированию Земли в Российской Федерации и внесении изменений в отдельные законодательные акты Российской Федерации".</a:t>
            </a:r>
          </a:p>
          <a:p>
            <a:pPr marL="342900" indent="-342900"/>
            <a:endParaRPr lang="en-US" sz="1600" dirty="0" smtClean="0">
              <a:solidFill>
                <a:srgbClr val="002060"/>
              </a:solidFill>
            </a:endParaRP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на рассмотрении в </a:t>
            </a:r>
            <a:r>
              <a:rPr lang="ru-RU" sz="1600" b="1" dirty="0" err="1" smtClean="0">
                <a:solidFill>
                  <a:srgbClr val="002060"/>
                </a:solidFill>
              </a:rPr>
              <a:t>Роскосмосе</a:t>
            </a:r>
            <a:r>
              <a:rPr lang="ru-RU" sz="1600" b="1" dirty="0" smtClean="0">
                <a:solidFill>
                  <a:srgbClr val="002060"/>
                </a:solidFill>
              </a:rPr>
              <a:t>: </a:t>
            </a:r>
          </a:p>
          <a:p>
            <a:pPr marL="342900" indent="-342900"/>
            <a:r>
              <a:rPr lang="ru-RU" sz="1600" dirty="0" smtClean="0">
                <a:solidFill>
                  <a:srgbClr val="002060"/>
                </a:solidFill>
              </a:rPr>
              <a:t>Законопроект о использовании результатов космической деятельности.</a:t>
            </a:r>
          </a:p>
          <a:p>
            <a:endParaRPr lang="ru-RU" sz="1600" dirty="0" smtClean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854714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VI. </a:t>
            </a:r>
            <a:r>
              <a:rPr lang="ru-RU" sz="2000" b="1" dirty="0" smtClean="0">
                <a:solidFill>
                  <a:schemeClr val="bg2"/>
                </a:solidFill>
              </a:rPr>
              <a:t>Новейшие инициативы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8914" y="1698049"/>
            <a:ext cx="8388424" cy="4731347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457200" indent="-457200" eaLnBrk="0" hangingPunct="0">
              <a:spcBef>
                <a:spcPct val="20000"/>
              </a:spcBef>
              <a:buClr>
                <a:schemeClr val="hlink"/>
              </a:buClr>
              <a:buSzPct val="60000"/>
              <a:buAutoNum type="arabicPeriod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Законопроект, внесенный депутатами (о лицензировании) – при правильно поставленной задаче негодное исполнение.</a:t>
            </a:r>
          </a:p>
          <a:p>
            <a:pPr marL="457200" indent="-457200" eaLnBrk="0" hangingPunct="0">
              <a:spcBef>
                <a:spcPct val="20000"/>
              </a:spcBef>
              <a:buClr>
                <a:schemeClr val="hlink"/>
              </a:buClr>
              <a:buSzPct val="60000"/>
              <a:buAutoNum type="arabicPeriod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Законопроекты, внесенные Минэкономразвития – нормы, существенно дискриминирующие частный бизнес. Дополнительные ограничения (тотальное лицензирование).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854714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VI. </a:t>
            </a:r>
            <a:r>
              <a:rPr lang="ru-RU" sz="2000" b="1" dirty="0" smtClean="0">
                <a:solidFill>
                  <a:schemeClr val="bg2"/>
                </a:solidFill>
              </a:rPr>
              <a:t>Общая характеристика рассматриваемых законопроектов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8914" y="1698049"/>
            <a:ext cx="8388424" cy="4731347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Выработать и создать механизмы координации работ по совершенствованию нормативно-правой базы,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создать коллегиальный орган для представительства интересов частного космического бизнеса при отработке нормативно-правовых актов в Правительстве и Госдуме.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854714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solidFill>
                  <a:schemeClr val="bg2"/>
                </a:solidFill>
              </a:rPr>
              <a:t>VII. </a:t>
            </a:r>
            <a:r>
              <a:rPr lang="ru-RU" sz="2000" b="1" dirty="0" smtClean="0">
                <a:solidFill>
                  <a:schemeClr val="bg2"/>
                </a:solidFill>
              </a:rPr>
              <a:t>Общая рекомендация для частного космического бизнеса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552" y="914818"/>
            <a:ext cx="806489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r>
              <a:rPr lang="ru-RU" sz="2800" b="1" dirty="0" smtClean="0">
                <a:latin typeface="Arial" charset="0"/>
              </a:rPr>
              <a:t>Благодарю за внимание,</a:t>
            </a: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r>
              <a:rPr lang="ru-RU" b="1" dirty="0" smtClean="0">
                <a:latin typeface="Arial" charset="0"/>
              </a:rPr>
              <a:t>Моисеев </a:t>
            </a:r>
            <a:r>
              <a:rPr lang="ru-RU" b="1" dirty="0">
                <a:latin typeface="Arial" charset="0"/>
              </a:rPr>
              <a:t>Иван Михайлович,</a:t>
            </a:r>
            <a:r>
              <a:rPr lang="ru-RU" dirty="0">
                <a:latin typeface="Arial" charset="0"/>
              </a:rPr>
              <a:t> </a:t>
            </a: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Научный </a:t>
            </a:r>
            <a:r>
              <a:rPr lang="ru-RU" dirty="0">
                <a:latin typeface="Arial" charset="0"/>
              </a:rPr>
              <a:t>руководитель </a:t>
            </a:r>
            <a:r>
              <a:rPr lang="ru-RU" dirty="0" smtClean="0">
                <a:latin typeface="Arial" charset="0"/>
              </a:rPr>
              <a:t>МКК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Член </a:t>
            </a:r>
            <a:r>
              <a:rPr lang="ru-RU" dirty="0" smtClean="0">
                <a:latin typeface="Arial" charset="0"/>
              </a:rPr>
              <a:t>экспертного совета при </a:t>
            </a:r>
            <a:r>
              <a:rPr lang="ru-RU" dirty="0" smtClean="0">
                <a:latin typeface="Arial" charset="0"/>
              </a:rPr>
              <a:t>Правительстве Российской Федерации 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и др.</a:t>
            </a:r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sz="2800" b="1" dirty="0" err="1" smtClean="0">
                <a:latin typeface="Arial" charset="0"/>
                <a:hlinkClick r:id="rId3"/>
              </a:rPr>
              <a:t>i_mois@mail.ru</a:t>
            </a:r>
            <a:endParaRPr lang="ru-RU" sz="2800" b="1" dirty="0">
              <a:latin typeface="Arial" charset="0"/>
            </a:endParaRPr>
          </a:p>
          <a:p>
            <a:pPr indent="450850" algn="ctr"/>
            <a:endParaRPr lang="ru-RU" sz="2800" b="1" dirty="0">
              <a:latin typeface="Arial" charset="0"/>
            </a:endParaRPr>
          </a:p>
          <a:p>
            <a:pPr indent="450850" algn="ctr"/>
            <a:r>
              <a:rPr lang="ru-RU" sz="3200" b="1" dirty="0">
                <a:latin typeface="Times New Roman" pitchFamily="18" charset="0"/>
                <a:hlinkClick r:id="rId4"/>
              </a:rPr>
              <a:t>http://</a:t>
            </a:r>
            <a:r>
              <a:rPr lang="ru-RU" sz="3200" b="1" dirty="0" smtClean="0">
                <a:latin typeface="Times New Roman" pitchFamily="18" charset="0"/>
                <a:hlinkClick r:id="rId4"/>
              </a:rPr>
              <a:t>path-2.narod.ru</a:t>
            </a:r>
            <a:endParaRPr lang="ru-RU" sz="3200" b="1" dirty="0">
              <a:latin typeface="Times New Roman" pitchFamily="18" charset="0"/>
            </a:endParaRPr>
          </a:p>
          <a:p>
            <a:pPr indent="450850" algn="ctr"/>
            <a:endParaRPr lang="ru-RU" sz="20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9" y="357166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US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</a:t>
            </a: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частного сектора в космонавтике ускоряет развитие космонавтики.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5929" y="2786058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Увеличивается число занятых в сфере космической деятельности.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5929" y="3880640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Повышается эффективность/возрастает производительность труда.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5046661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Усиливается инновационная составляющая космонавтики.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23529" y="357166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US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lang="en-US" sz="4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Содействие развитию частного сектора возможно двумя методами: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5929" y="3001501"/>
            <a:ext cx="8496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Административным.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5929" y="3880640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 dirty="0" smtClean="0">
                <a:solidFill>
                  <a:srgbClr val="00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Регулятивным, т.е. принятием нормативно-правовых актов.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1"/>
          <p:cNvGrpSpPr/>
          <p:nvPr/>
        </p:nvGrpSpPr>
        <p:grpSpPr>
          <a:xfrm>
            <a:off x="3131840" y="1412776"/>
            <a:ext cx="5832648" cy="4968552"/>
            <a:chOff x="683626" y="1412776"/>
            <a:chExt cx="6192630" cy="518457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979712" y="1556792"/>
              <a:ext cx="3528392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 smtClean="0"/>
                <a:t>Госуправление</a:t>
              </a:r>
              <a:endParaRPr lang="ru-RU" dirty="0" smtClean="0"/>
            </a:p>
            <a:p>
              <a:pPr algn="ctr"/>
              <a:r>
                <a:rPr lang="ru-RU" dirty="0" smtClean="0"/>
                <a:t>(</a:t>
              </a:r>
              <a:r>
                <a:rPr lang="ru-RU" b="1" dirty="0" smtClean="0"/>
                <a:t>Роскосмос, МО, др.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27584" y="2996952"/>
              <a:ext cx="2232248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Администрирование</a:t>
              </a:r>
              <a:endParaRPr lang="ru-RU" sz="1400" b="1" dirty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3275856" y="2996952"/>
              <a:ext cx="936104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ФКП</a:t>
              </a:r>
              <a:endParaRPr lang="ru-RU" b="1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572000" y="2996952"/>
              <a:ext cx="2160240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Информационно – идеологическое</a:t>
              </a:r>
            </a:p>
            <a:p>
              <a:pPr algn="ctr"/>
              <a:r>
                <a:rPr lang="ru-RU" sz="1200" b="1" dirty="0" smtClean="0"/>
                <a:t>управление</a:t>
              </a:r>
              <a:endParaRPr lang="ru-RU" sz="1200" b="1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331639" y="4941169"/>
              <a:ext cx="4824536" cy="6793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Участники космической деятельности</a:t>
              </a:r>
              <a:endParaRPr lang="ru-RU" dirty="0"/>
            </a:p>
          </p:txBody>
        </p:sp>
        <p:cxnSp>
          <p:nvCxnSpPr>
            <p:cNvPr id="16" name="Прямая со стрелкой 15"/>
            <p:cNvCxnSpPr>
              <a:stCxn id="8" idx="2"/>
              <a:endCxn id="9" idx="0"/>
            </p:cNvCxnSpPr>
            <p:nvPr/>
          </p:nvCxnSpPr>
          <p:spPr>
            <a:xfrm flipH="1">
              <a:off x="1943708" y="2348880"/>
              <a:ext cx="1800200" cy="6480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2"/>
              <a:endCxn id="10" idx="0"/>
            </p:cNvCxnSpPr>
            <p:nvPr/>
          </p:nvCxnSpPr>
          <p:spPr>
            <a:xfrm>
              <a:off x="3743908" y="2348880"/>
              <a:ext cx="0" cy="6480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8" idx="2"/>
              <a:endCxn id="11" idx="0"/>
            </p:cNvCxnSpPr>
            <p:nvPr/>
          </p:nvCxnSpPr>
          <p:spPr>
            <a:xfrm>
              <a:off x="3743908" y="2348880"/>
              <a:ext cx="1908212" cy="64807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Стрелка вниз 28"/>
            <p:cNvSpPr/>
            <p:nvPr/>
          </p:nvSpPr>
          <p:spPr>
            <a:xfrm>
              <a:off x="1691680" y="3933056"/>
              <a:ext cx="4104456" cy="864096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683626" y="1412776"/>
              <a:ext cx="6192630" cy="518457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Скругленный прямоугольник 12"/>
          <p:cNvSpPr/>
          <p:nvPr/>
        </p:nvSpPr>
        <p:spPr>
          <a:xfrm>
            <a:off x="107504" y="2060848"/>
            <a:ext cx="2088232" cy="273330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</a:t>
            </a:r>
          </a:p>
          <a:p>
            <a:pPr algn="ctr"/>
            <a:r>
              <a:rPr lang="ru-RU" b="1" dirty="0" smtClean="0"/>
              <a:t>правовых</a:t>
            </a:r>
          </a:p>
          <a:p>
            <a:pPr algn="ctr"/>
            <a:r>
              <a:rPr lang="ru-RU" b="1" dirty="0" smtClean="0"/>
              <a:t>норм</a:t>
            </a:r>
            <a:endParaRPr lang="ru-RU" b="1" dirty="0"/>
          </a:p>
        </p:txBody>
      </p:sp>
      <p:sp>
        <p:nvSpPr>
          <p:cNvPr id="36" name="Стрелка вниз 35"/>
          <p:cNvSpPr/>
          <p:nvPr/>
        </p:nvSpPr>
        <p:spPr>
          <a:xfrm rot="16200000">
            <a:off x="1942994" y="2997667"/>
            <a:ext cx="1549602" cy="828092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79912" y="5586241"/>
            <a:ext cx="4544082" cy="651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Пользователи результатов космической деятельности</a:t>
            </a:r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360040" y="332656"/>
            <a:ext cx="8388424" cy="93610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en-US" sz="2400" b="1" kern="0" dirty="0" smtClean="0">
                <a:solidFill>
                  <a:schemeClr val="bg2"/>
                </a:solidFill>
              </a:rPr>
              <a:t>III. </a:t>
            </a:r>
            <a:r>
              <a:rPr lang="ru-RU" sz="2400" b="1" kern="0" dirty="0" smtClean="0">
                <a:solidFill>
                  <a:schemeClr val="bg2"/>
                </a:solidFill>
              </a:rPr>
              <a:t>Общая схема правового регулирования космической деятельности</a:t>
            </a:r>
            <a:endParaRPr lang="ru-RU" sz="2400" b="1" kern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57158" y="785794"/>
            <a:ext cx="8501122" cy="535785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en-US" sz="3200" b="1" kern="0" dirty="0" smtClean="0">
                <a:solidFill>
                  <a:schemeClr val="bg2"/>
                </a:solidFill>
              </a:rPr>
              <a:t>IV.</a:t>
            </a: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3200" b="1" kern="0" dirty="0" smtClean="0">
                <a:solidFill>
                  <a:schemeClr val="bg2"/>
                </a:solidFill>
              </a:rPr>
              <a:t>В Российской Федерации базой для всей системы нормативно-правового регулирования в космической сфере является понятие </a:t>
            </a: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3200" b="1" kern="0" dirty="0" smtClean="0">
                <a:solidFill>
                  <a:schemeClr val="bg2"/>
                </a:solidFill>
              </a:rPr>
              <a:t>«</a:t>
            </a:r>
            <a:r>
              <a:rPr lang="ru-RU" sz="3200" b="1" kern="0" dirty="0" smtClean="0">
                <a:solidFill>
                  <a:srgbClr val="FF0000"/>
                </a:solidFill>
              </a:rPr>
              <a:t>Космическая деятельность</a:t>
            </a:r>
            <a:r>
              <a:rPr lang="ru-RU" sz="3200" b="1" kern="0" dirty="0" smtClean="0">
                <a:solidFill>
                  <a:schemeClr val="bg2"/>
                </a:solidFill>
              </a:rPr>
              <a:t>»</a:t>
            </a:r>
            <a:endParaRPr lang="ru-RU" sz="3200" b="1" kern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571868" y="228540"/>
            <a:ext cx="2643206" cy="771568"/>
          </a:xfrm>
          <a:prstGeom prst="rect">
            <a:avLst/>
          </a:prstGeom>
          <a:solidFill>
            <a:srgbClr val="FF7C8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1993 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61864" y="1214422"/>
            <a:ext cx="7596336" cy="184665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"Статья 2. Понятие космической деятельности</a:t>
            </a:r>
            <a:endParaRPr kumimoji="0" lang="ru-RU" sz="105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Космическая деятельность включает создание (в том числе разработку, изготовление, испытания), а также использование и передачу космической техники, космических технологий, иной продукции и услуг, </a:t>
            </a:r>
            <a:r>
              <a:rPr kumimoji="0" lang="ru-RU" sz="2800" b="1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необходимых для осуществления космической деятельности</a:t>
            </a:r>
            <a:r>
              <a:rPr kumimoji="0" lang="ru-RU" sz="2000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61864" y="4500570"/>
            <a:ext cx="7596336" cy="193899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Космическая деятельность включает в себя создание (в том числе разработку, изготовление и испытания), </a:t>
            </a:r>
            <a:r>
              <a:rPr kumimoji="0" lang="ru-RU" b="1" i="1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(эксплуатацию) 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космической техники</a:t>
            </a: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космических материалов и космических технологий и </a:t>
            </a:r>
            <a:r>
              <a:rPr lang="ru-RU" sz="1400" i="1" dirty="0" smtClean="0" bmk="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оказание иных </a:t>
            </a:r>
            <a:r>
              <a:rPr kumimoji="0" lang="ru-RU" sz="2800" b="1" i="1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связанных с космической деятельностью</a:t>
            </a:r>
            <a:r>
              <a:rPr kumimoji="0" lang="ru-RU" sz="2800" b="0" i="1" u="none" strike="noStrike" cap="none" normalizeH="0" baseline="0" dirty="0" smtClean="0" bmk="">
                <a:ln>
                  <a:noFill/>
                </a:ln>
                <a:solidFill>
                  <a:srgbClr val="FF7C8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услуг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также международное сотрудничество Российской Федерации в области исследования и использования космического пространства.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927102" y="3338990"/>
            <a:ext cx="3865861" cy="828092"/>
          </a:xfrm>
          <a:prstGeom prst="downArrow">
            <a:avLst/>
          </a:prstGeom>
          <a:solidFill>
            <a:srgbClr val="FF7C8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1996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538429" y="228540"/>
            <a:ext cx="2643206" cy="771568"/>
          </a:xfrm>
          <a:prstGeom prst="rect">
            <a:avLst/>
          </a:prstGeom>
          <a:solidFill>
            <a:srgbClr val="FF7C8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 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61864" y="1091312"/>
            <a:ext cx="7596336" cy="5509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Налогообложение производится по налоговой ставке 0 процентов при реализации:</a:t>
            </a:r>
            <a:endParaRPr lang="ru-RU" sz="1600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</a:p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товаров (работ, услуг) в области космической деятельности.</a:t>
            </a:r>
          </a:p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/>
            <a:r>
              <a:rPr lang="ru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Положения настоящего подпункта распространяются на космическую технику, космические объекты, объекты космической инфраструктуры, подлежащие обязательной сертификации в соответствии с законодательством Российской Федерации в области космической деятельности, а также на космическую технику, космические объекты, объекты космической инфраструктуры военного и двойного назначения, на работы (услуги), выполняемые (оказываемые) с использованием техники, находящейся непосредственно в космическом пространстве, в том числе управляемой с поверхности и (или) из атмосферы Земли; работы (услуги) по исследованию космического пространства, по наблюдению за объектами и явлениями в космическом пространстве, в том числе с поверхности и (или) из атмосферы Земли; подготовительные и (или) вспомогательные (сопутствующие) наземные работы (услуги), технологически обусловленные (необходимые) и неразрывно связанные с выполнением работ (оказанием услуг) по исследованию космического пространства и (или) с выполнением работ (оказанием услуг) с использованием техники, находящейся непосредственно в космическом пространстве;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538429" y="228540"/>
            <a:ext cx="2643206" cy="771568"/>
          </a:xfrm>
          <a:prstGeom prst="rect">
            <a:avLst/>
          </a:prstGeom>
          <a:solidFill>
            <a:srgbClr val="FF7C8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628" y="2090598"/>
            <a:ext cx="38576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1) космическая деятельность - </a:t>
            </a:r>
            <a:r>
              <a:rPr lang="ru-RU" sz="1400" dirty="0" smtClean="0">
                <a:solidFill>
                  <a:srgbClr val="FF0000"/>
                </a:solidFill>
              </a:rPr>
              <a:t>любая деятельность, связанная с </a:t>
            </a:r>
            <a:r>
              <a:rPr lang="ru-RU" sz="1400" dirty="0" smtClean="0"/>
              <a:t>непосредственным проведением работ по исследованию и использованию космического пространства (включая Луну и другие небесные тела), в том числе по созданию (разработке, изготовлению и испытаниям), использованию (эксплуатации) космической техники, космических материалов и космических технологий, оказанию связанных с осуществлением космической деятельности услуг</a:t>
            </a:r>
            <a:r>
              <a:rPr lang="ru-RU" sz="1400" dirty="0" smtClean="0">
                <a:solidFill>
                  <a:srgbClr val="FFFF00"/>
                </a:solidFill>
              </a:rPr>
              <a:t>, а также использование результатов этой деятельности</a:t>
            </a:r>
            <a:r>
              <a:rPr lang="ru-RU" sz="1400" dirty="0" smtClean="0"/>
              <a:t>, осуществление международного сотрудничества Российской Федерации в области исследования и использования космического пространства в мирных целях;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090598"/>
            <a:ext cx="4286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2. Космическая деятельность </a:t>
            </a:r>
            <a:r>
              <a:rPr lang="ru-RU" sz="1400" dirty="0" smtClean="0">
                <a:solidFill>
                  <a:srgbClr val="FF0000"/>
                </a:solidFill>
              </a:rPr>
              <a:t>включает в себя создание </a:t>
            </a:r>
            <a:r>
              <a:rPr lang="ru-RU" sz="1400" dirty="0" smtClean="0"/>
              <a:t>(в том числе разработку, изготовление и испытания), использование (эксплуатацию) космической техники, космических материалов и космических технологий и оказание иных связанных с космической деятельностью услуг, </a:t>
            </a:r>
            <a:r>
              <a:rPr lang="ru-RU" sz="1400" dirty="0" smtClean="0">
                <a:solidFill>
                  <a:srgbClr val="FFFF00"/>
                </a:solidFill>
              </a:rPr>
              <a:t>а также использование результатов космической деятельности </a:t>
            </a:r>
            <a:r>
              <a:rPr lang="ru-RU" sz="1400" dirty="0" smtClean="0"/>
              <a:t>и международное сотрудничество Российской Федерации в области исследования и использования космического пространства. </a:t>
            </a:r>
            <a:endParaRPr lang="ru-RU" sz="1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28596" y="1071546"/>
            <a:ext cx="4143403" cy="7715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о космической деятельности 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857752" y="1071546"/>
            <a:ext cx="4143403" cy="7715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о госкорпорации «Роскосмос»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989602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solidFill>
                  <a:schemeClr val="bg2"/>
                </a:solidFill>
              </a:rPr>
              <a:t>Практические следствия:</a:t>
            </a:r>
            <a:endParaRPr lang="ru-RU" sz="2000" i="1" dirty="0" smtClean="0">
              <a:solidFill>
                <a:schemeClr val="bg2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162544" y="2749686"/>
            <a:ext cx="6552728" cy="0"/>
          </a:xfrm>
          <a:prstGeom prst="line">
            <a:avLst/>
          </a:pr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935850" y="1619276"/>
            <a:ext cx="7524328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Путаница во введении базового понятия предопределяет возможность  произвольного отнесения каких-либо работ к «космической деятельности».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142976" y="4286256"/>
            <a:ext cx="6552728" cy="0"/>
          </a:xfrm>
          <a:prstGeom prst="line">
            <a:avLst/>
          </a:pr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928662" y="2857496"/>
            <a:ext cx="7524328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Размытость термина «космическая деятельность» мешает развитию законодательной базы. </a:t>
            </a:r>
          </a:p>
          <a:p>
            <a:pPr lvl="0" algn="ctr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Невозможно одной нормой, даже одним документом регулировать все, что «связано» с космической деятельностью.</a:t>
            </a:r>
            <a:endParaRPr lang="ru-RU" sz="2000" b="1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5324" y="4534453"/>
            <a:ext cx="7524328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Становятся неопределенными процедуры лицензирования космической деятельности и применения льгот Налогового кодекса.</a:t>
            </a:r>
            <a:endParaRPr lang="ru-RU" sz="2000" b="1" dirty="0" smtClean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15213</TotalTime>
  <Words>1057</Words>
  <Application>Microsoft Office PowerPoint</Application>
  <PresentationFormat>Экран (4:3)</PresentationFormat>
  <Paragraphs>105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Глобус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ISP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 Моисеев</dc:creator>
  <cp:lastModifiedBy>И. Моисеев</cp:lastModifiedBy>
  <cp:revision>639</cp:revision>
  <dcterms:created xsi:type="dcterms:W3CDTF">2007-05-23T16:29:41Z</dcterms:created>
  <dcterms:modified xsi:type="dcterms:W3CDTF">2016-03-03T18:45:37Z</dcterms:modified>
</cp:coreProperties>
</file>